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http://luchik.club/wp-content/themes/luchik/img/kids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8125" y="0"/>
            <a:ext cx="8905875" cy="11429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5929354" cy="36687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128\Desktop\Рисунок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28"/>
            <a:ext cx="4229100" cy="3152775"/>
          </a:xfrm>
          <a:prstGeom prst="rect">
            <a:avLst/>
          </a:prstGeom>
          <a:noFill/>
        </p:spPr>
      </p:pic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358082" y="5572116"/>
            <a:ext cx="1928826" cy="1285884"/>
          </a:xfrm>
          <a:prstGeom prst="rect">
            <a:avLst/>
          </a:prstGeom>
          <a:noFill/>
        </p:spPr>
      </p:pic>
      <p:pic>
        <p:nvPicPr>
          <p:cNvPr id="10" name="Picture 2" descr="http://2kinder.ru/image/data/kids_2-1979px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3446"/>
            <a:ext cx="1428760" cy="21120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8" descr="http://img-fotki.yandex.ru/get/6508/20573769.f/0_82ae5_a174c715_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2328684" cy="45482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290"/>
            <a:ext cx="2214578" cy="20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128\Desktop\Рисунок3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2"/>
            <a:ext cx="8240713" cy="1268413"/>
          </a:xfrm>
          <a:prstGeom prst="rect">
            <a:avLst/>
          </a:prstGeom>
          <a:noFill/>
        </p:spPr>
      </p:pic>
      <p:pic>
        <p:nvPicPr>
          <p:cNvPr id="10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143116"/>
            <a:ext cx="3643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390" y="4357694"/>
            <a:ext cx="158761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358082" y="5429264"/>
            <a:ext cx="1928826" cy="1285884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4956" y="3214686"/>
            <a:ext cx="1419044" cy="258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05" b="78"/>
          <a:stretch>
            <a:fillRect/>
          </a:stretch>
        </p:blipFill>
        <p:spPr bwMode="auto">
          <a:xfrm>
            <a:off x="7286644" y="1071546"/>
            <a:ext cx="1857356" cy="1285884"/>
          </a:xfrm>
          <a:prstGeom prst="rect">
            <a:avLst/>
          </a:prstGeom>
          <a:noFill/>
        </p:spPr>
      </p:pic>
      <p:pic>
        <p:nvPicPr>
          <p:cNvPr id="6" name="Picture 14" descr="Cartoon Books &amp;Tcy;&amp;ycy; &amp;bcy;&amp;iecy;&amp;scy;&amp;iecy;&amp;dcy;&amp;ucy;&amp;jcy; &amp;chcy;&amp;acy;&amp;shchcy;&amp;iecy; &amp;scy; &amp;ncy;&amp;iecy;&amp;jcy;, &amp;Scy;&amp;tcy;&amp;acy;&amp;ncy;&amp;iecy;&amp;shcy;&amp;softcy; &amp;vcy;&amp;chcy;&amp;iecy;&amp;tcy;&amp;vcy;&amp;iecy;&amp;rcy;&amp;ocy; &amp;ucy;&amp;mcy;&amp;ncy;&amp;iecy;&amp;jcy;... &quot; PixelBrush - &amp;Pcy;&amp;ocy;&amp;rcy;&amp;tcy;&amp;acy;&amp;lcy; &amp;ocy; &amp;dcy;&amp;icy;&amp;zcy;&amp;acy;&amp;jcy;&amp;ncy;&amp;iecy;. &amp;Scy;&amp;kcy;&amp;acy;&amp;chcy;&amp;acy;&amp;tcy;&amp;softcy; &amp;fcy;&amp;ocy;&amp;tcy;&amp;ocy;, &amp;kcy;&amp;acy;&amp;rcy;&amp;tcy;&amp;icy;&amp;ncy;&amp;kcy;&amp;icy;, &amp;ocy;&amp;bcy;&amp;ocy;&amp;icy;, &amp;rcy;&amp;icy;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1214446" cy="1314438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 userDrawn="1"/>
        </p:nvSpPr>
        <p:spPr>
          <a:xfrm>
            <a:off x="642910" y="714356"/>
            <a:ext cx="6643734" cy="1214446"/>
          </a:xfrm>
          <a:prstGeom prst="horizontalScroll">
            <a:avLst/>
          </a:prstGeom>
          <a:solidFill>
            <a:srgbClr val="00B0F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128\Desktop\Рисунок4.png"/>
          <p:cNvPicPr>
            <a:picLocks noChangeAspect="1" noChangeArrowheads="1"/>
          </p:cNvPicPr>
          <p:nvPr userDrawn="1"/>
        </p:nvPicPr>
        <p:blipFill>
          <a:blip r:embed="rId4"/>
          <a:srcRect l="3030" t="31670" r="26263"/>
          <a:stretch>
            <a:fillRect/>
          </a:stretch>
        </p:blipFill>
        <p:spPr bwMode="auto">
          <a:xfrm>
            <a:off x="1571604" y="785794"/>
            <a:ext cx="5000660" cy="107890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329642" cy="116205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rgbClr val="3333FF"/>
                </a:solidFill>
                <a:latin typeface="Propisi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42860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  <p:pic>
        <p:nvPicPr>
          <p:cNvPr id="8" name="Picture 4" descr="http://0.static.wix.com/media/70804c_0c9a9218f8e4e9377a6b7153961a2bf6.png_5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7201" y="3714752"/>
            <a:ext cx="1696799" cy="2018263"/>
          </a:xfrm>
          <a:prstGeom prst="rect">
            <a:avLst/>
          </a:prstGeom>
          <a:noFill/>
        </p:spPr>
      </p:pic>
      <p:pic>
        <p:nvPicPr>
          <p:cNvPr id="6147" name="Picture 3" descr="C:\Users\128\Desktop\Рисунок5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42852"/>
            <a:ext cx="8710613" cy="11953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r="-5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71000">
                <a:srgbClr val="00B0F0">
                  <a:alpha val="7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14282" y="214290"/>
            <a:ext cx="8786874" cy="6500858"/>
          </a:xfrm>
          <a:prstGeom prst="roundRect">
            <a:avLst/>
          </a:prstGeom>
          <a:blipFill dpi="0" rotWithShape="1">
            <a:blip r:embed="rId13"/>
            <a:srcRect/>
            <a:stretch>
              <a:fillRect r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4"/>
          <p:cNvSpPr txBox="1">
            <a:spLocks/>
          </p:cNvSpPr>
          <p:nvPr userDrawn="1"/>
        </p:nvSpPr>
        <p:spPr>
          <a:xfrm>
            <a:off x="5429256" y="6492875"/>
            <a:ext cx="285752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Шаблон презентации: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Лазовская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С.В.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152129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дошкольное учреждение</a:t>
            </a:r>
            <a:b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9 комбинированного вида»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67240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как одно из направлений успешной социализации дошкольников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 smtClean="0"/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высшей 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Ольга Юрьевна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7"/>
            <a:ext cx="7456342" cy="215283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усваивание ребёнком-дошкольником моральных и нравственных принципов, а также правил поведения в социуме.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дошкольников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7638"/>
            <a:ext cx="6840760" cy="47513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продолжительный и комплексный процесс, через который должен пройти каждый ребёнок. От успеха данного процесса зависит многое. Дети принимают свою роль в обществе, учатся себя вести в соответствии с правилами, которые в нём приняты, начинают понимать, как находить баланс между требованиями социума и своими потребностями.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социализации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0034" y="1628800"/>
            <a:ext cx="7384334" cy="454021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(организовать участие ребенка в концертах, выставках, конкурсах творческих работ и проектов);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Досуговое (привлекать к прогулкам, совместным поездкам);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(привлекать к изготовлению подарков);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6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образовании в РФ. 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 Экспериментальная и инновационная деятельность в сфере 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556792"/>
            <a:ext cx="7312326" cy="461222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Экспериментальная и инновационная деятельность в сфере образования осуществляется в целях обеспечения модернизации и развития системы образования с учетом основных направлений социально-экономического развития Российской Федерации, реализации приоритетных направлений государственной политики Российской Федерации в сфере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1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340768"/>
            <a:ext cx="7528350" cy="48282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Основные принципы дошкольного образования: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содействие и сотрудничество детей и взрослых, признание ребенка субъектом образования;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4)поддержка инициативы детей в различных видах деятельности;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5)сотрудничество с семьёй;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6)формирование у детей познавательных интересов.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5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417638"/>
            <a:ext cx="7312326" cy="4751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латинского «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projectus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то есть «брошенный вперед».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Проект – это полный, завершённый цикл продуктивной инновационной деятельности – как одного человека, так и группы людей.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32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417638"/>
            <a:ext cx="7456342" cy="4751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Проектная деятельность предполагает различные формы активности детей, логично взаимосвязанные разными этапами реализации замысла, поэтому она выходит за рамки традиционной сетки занятий в Детском саду.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684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279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Propisi</vt:lpstr>
      <vt:lpstr>Times New Roman</vt:lpstr>
      <vt:lpstr>Тема Office</vt:lpstr>
      <vt:lpstr>Муниципальное бюджетное образовательное дошкольное учреждение «Детский сад № 9 комбинированного вида»</vt:lpstr>
      <vt:lpstr>Социализация </vt:lpstr>
      <vt:lpstr>Социализация дошкольников </vt:lpstr>
      <vt:lpstr>Направления социализации</vt:lpstr>
      <vt:lpstr>Закон об образовании в РФ.  Статья 20. Экспериментальная и инновационная деятельность в сфере образования </vt:lpstr>
      <vt:lpstr>ФГОС ДОО</vt:lpstr>
      <vt:lpstr>Проект </vt:lpstr>
      <vt:lpstr>Проектная деятельность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128</dc:creator>
  <cp:lastModifiedBy>lenovo</cp:lastModifiedBy>
  <cp:revision>8</cp:revision>
  <dcterms:created xsi:type="dcterms:W3CDTF">2015-01-07T15:36:00Z</dcterms:created>
  <dcterms:modified xsi:type="dcterms:W3CDTF">2019-02-20T16:16:57Z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558636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